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5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6/4/2019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54369" y="1333380"/>
            <a:ext cx="7766936" cy="1646302"/>
          </a:xfrm>
        </p:spPr>
        <p:txBody>
          <a:bodyPr/>
          <a:lstStyle/>
          <a:p>
            <a:r>
              <a:rPr lang="nl-NL" dirty="0" smtClean="0"/>
              <a:t>Onvoorziene situaties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54369" y="3213653"/>
            <a:ext cx="7766936" cy="1096899"/>
          </a:xfrm>
        </p:spPr>
        <p:txBody>
          <a:bodyPr/>
          <a:lstStyle/>
          <a:p>
            <a:r>
              <a:rPr lang="nl-NL" dirty="0" smtClean="0"/>
              <a:t>Les 4, </a:t>
            </a:r>
          </a:p>
          <a:p>
            <a:r>
              <a:rPr lang="nl-NL" dirty="0" smtClean="0"/>
              <a:t>Crisisinterventie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482" y="3504229"/>
            <a:ext cx="3840355" cy="244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93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Naasten (omgeving) erbij betrekken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402943"/>
            <a:ext cx="8596668" cy="3880773"/>
          </a:xfrm>
        </p:spPr>
        <p:txBody>
          <a:bodyPr/>
          <a:lstStyle/>
          <a:p>
            <a:r>
              <a:rPr lang="nl-NL" dirty="0" smtClean="0"/>
              <a:t>Zelfdodingsgedachten maken: machteloos en alleen (eenzaam)</a:t>
            </a:r>
          </a:p>
          <a:p>
            <a:r>
              <a:rPr lang="nl-NL" dirty="0" smtClean="0"/>
              <a:t>Mensen uit omgeving weten vaak niet hoe eenzaam de persoon zich voelt</a:t>
            </a:r>
          </a:p>
          <a:p>
            <a:r>
              <a:rPr lang="nl-NL" dirty="0" smtClean="0"/>
              <a:t>Interventie: (opnieuw) contact maken met mensen om de cliënt heen</a:t>
            </a:r>
          </a:p>
          <a:p>
            <a:r>
              <a:rPr lang="nl-NL" dirty="0" smtClean="0"/>
              <a:t>Samen vertellen dat cliënt leven wil beëindigen</a:t>
            </a:r>
          </a:p>
          <a:p>
            <a:r>
              <a:rPr lang="nl-NL" dirty="0" smtClean="0"/>
              <a:t>Contactherstel met netwerk</a:t>
            </a:r>
          </a:p>
          <a:p>
            <a:r>
              <a:rPr lang="nl-NL" dirty="0" smtClean="0"/>
              <a:t>De naasten beschermen tegen onverwacht en moeilijk te verwerken verlies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003" y="-1"/>
            <a:ext cx="2917998" cy="440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30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9749"/>
          </a:xfrm>
        </p:spPr>
        <p:txBody>
          <a:bodyPr/>
          <a:lstStyle/>
          <a:p>
            <a:r>
              <a:rPr lang="nl-NL" dirty="0" err="1" smtClean="0"/>
              <a:t>Angerenstein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319349"/>
            <a:ext cx="8596668" cy="3880773"/>
          </a:xfrm>
        </p:spPr>
        <p:txBody>
          <a:bodyPr/>
          <a:lstStyle/>
          <a:p>
            <a:r>
              <a:rPr lang="nl-NL" dirty="0" smtClean="0"/>
              <a:t>Ga naar van welzijn.angerenstein.nl</a:t>
            </a:r>
          </a:p>
          <a:p>
            <a:r>
              <a:rPr lang="nl-NL" dirty="0" smtClean="0"/>
              <a:t>Ga naar Maatschappelijke Zorg </a:t>
            </a:r>
          </a:p>
          <a:p>
            <a:r>
              <a:rPr lang="nl-NL" dirty="0" smtClean="0"/>
              <a:t>Ga dan naar boek Maatschappelijke zorg 1</a:t>
            </a:r>
          </a:p>
          <a:p>
            <a:r>
              <a:rPr lang="nl-NL" dirty="0" smtClean="0"/>
              <a:t>Naar VW thema 16</a:t>
            </a:r>
          </a:p>
          <a:p>
            <a:r>
              <a:rPr lang="nl-NL" dirty="0" smtClean="0"/>
              <a:t>Maak </a:t>
            </a:r>
            <a:r>
              <a:rPr lang="nl-NL" smtClean="0"/>
              <a:t>opdracht </a:t>
            </a:r>
            <a:r>
              <a:rPr lang="nl-NL" smtClean="0"/>
              <a:t>5</a:t>
            </a:r>
            <a:endParaRPr lang="nl-NL" dirty="0" smtClean="0"/>
          </a:p>
          <a:p>
            <a:r>
              <a:rPr lang="nl-NL" dirty="0" smtClean="0"/>
              <a:t>Sla je opdrachten goed op in je pc, is aan het eind van LP 8 je bewijs van inzet en voorwaarde om </a:t>
            </a:r>
            <a:r>
              <a:rPr lang="nl-NL" u="sng" dirty="0" smtClean="0"/>
              <a:t>de toets </a:t>
            </a:r>
            <a:r>
              <a:rPr lang="nl-NL" dirty="0" smtClean="0"/>
              <a:t>te kunnen halen.</a:t>
            </a: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5442721"/>
            <a:ext cx="3905250" cy="117157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002" y="-4763"/>
            <a:ext cx="2917998" cy="375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84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Crisisinterventie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67097"/>
            <a:ext cx="8596668" cy="5499463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Eerste opvang van mensen in acute geestelijke nood</a:t>
            </a:r>
          </a:p>
          <a:p>
            <a:r>
              <a:rPr lang="nl-NL" dirty="0" smtClean="0"/>
              <a:t>Symptomen</a:t>
            </a:r>
          </a:p>
          <a:p>
            <a:pPr>
              <a:buFontTx/>
              <a:buChar char="-"/>
            </a:pPr>
            <a:r>
              <a:rPr lang="nl-NL" dirty="0" smtClean="0"/>
              <a:t>Hallucinaties</a:t>
            </a:r>
          </a:p>
          <a:p>
            <a:pPr>
              <a:buFontTx/>
              <a:buChar char="-"/>
            </a:pPr>
            <a:r>
              <a:rPr lang="nl-NL" dirty="0" smtClean="0"/>
              <a:t>Wanen</a:t>
            </a:r>
          </a:p>
          <a:p>
            <a:pPr>
              <a:buFontTx/>
              <a:buChar char="-"/>
            </a:pPr>
            <a:r>
              <a:rPr lang="nl-NL" dirty="0" smtClean="0"/>
              <a:t>Paniek</a:t>
            </a:r>
          </a:p>
          <a:p>
            <a:pPr>
              <a:buFontTx/>
              <a:buChar char="-"/>
            </a:pPr>
            <a:r>
              <a:rPr lang="nl-NL" dirty="0" smtClean="0"/>
              <a:t>Sterke somberheid</a:t>
            </a:r>
          </a:p>
          <a:p>
            <a:pPr>
              <a:buFontTx/>
              <a:buChar char="-"/>
            </a:pPr>
            <a:r>
              <a:rPr lang="nl-NL" dirty="0" smtClean="0"/>
              <a:t>Suïcidaliteit</a:t>
            </a:r>
          </a:p>
          <a:p>
            <a:r>
              <a:rPr lang="nl-NL" dirty="0" smtClean="0"/>
              <a:t>Deze zaken geven acuut gevaar voor cliënt en omgeving</a:t>
            </a:r>
          </a:p>
          <a:p>
            <a:pPr>
              <a:buFontTx/>
              <a:buChar char="-"/>
            </a:pPr>
            <a:r>
              <a:rPr lang="nl-NL" dirty="0" smtClean="0"/>
              <a:t>Snelle opname in psychiatrisch afdeling</a:t>
            </a:r>
          </a:p>
          <a:p>
            <a:pPr>
              <a:buFontTx/>
              <a:buChar char="-"/>
            </a:pPr>
            <a:r>
              <a:rPr lang="nl-NL" dirty="0" smtClean="0"/>
              <a:t>Crisisinterventie</a:t>
            </a:r>
          </a:p>
          <a:p>
            <a:r>
              <a:rPr lang="nl-NL" dirty="0" smtClean="0"/>
              <a:t>Als </a:t>
            </a:r>
            <a:r>
              <a:rPr lang="nl-NL" dirty="0" err="1" smtClean="0"/>
              <a:t>MZ’er</a:t>
            </a:r>
            <a:r>
              <a:rPr lang="nl-NL" dirty="0" smtClean="0"/>
              <a:t> doe je drie dingen:</a:t>
            </a:r>
          </a:p>
          <a:p>
            <a:pPr>
              <a:buFont typeface="+mj-lt"/>
              <a:buAutoNum type="arabicPeriod"/>
            </a:pPr>
            <a:r>
              <a:rPr lang="nl-NL" dirty="0" smtClean="0"/>
              <a:t>Je </a:t>
            </a:r>
            <a:r>
              <a:rPr lang="nl-NL" u="sng" dirty="0" smtClean="0"/>
              <a:t>signaleert</a:t>
            </a:r>
            <a:r>
              <a:rPr lang="nl-NL" dirty="0" smtClean="0"/>
              <a:t> een dreigende crisis</a:t>
            </a:r>
          </a:p>
          <a:p>
            <a:pPr>
              <a:buFont typeface="+mj-lt"/>
              <a:buAutoNum type="arabicPeriod"/>
            </a:pPr>
            <a:r>
              <a:rPr lang="nl-NL" dirty="0" smtClean="0"/>
              <a:t>Je </a:t>
            </a:r>
            <a:r>
              <a:rPr lang="nl-NL" u="sng" dirty="0" smtClean="0"/>
              <a:t>neemt maatregelen </a:t>
            </a:r>
            <a:endParaRPr lang="nl-NL" dirty="0"/>
          </a:p>
          <a:p>
            <a:pPr>
              <a:buFont typeface="+mj-lt"/>
              <a:buAutoNum type="arabicPeriod"/>
            </a:pPr>
            <a:r>
              <a:rPr lang="nl-NL" dirty="0" smtClean="0"/>
              <a:t>Je </a:t>
            </a:r>
            <a:r>
              <a:rPr lang="nl-NL" u="sng" dirty="0" smtClean="0"/>
              <a:t>schakelt hulp in</a:t>
            </a:r>
          </a:p>
          <a:p>
            <a:pPr>
              <a:buFontTx/>
              <a:buChar char="-"/>
            </a:pPr>
            <a:endParaRPr lang="nl-NL" dirty="0" smtClean="0"/>
          </a:p>
          <a:p>
            <a:pPr>
              <a:buFontTx/>
              <a:buChar char="-"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4367" y="0"/>
            <a:ext cx="3387634" cy="343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68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Draagkracht &amp; draaglast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188720"/>
            <a:ext cx="10138712" cy="5669279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Je hebt een gezonde balans nodig tussen je draagkracht en je draaglast</a:t>
            </a:r>
          </a:p>
          <a:p>
            <a:r>
              <a:rPr lang="nl-NL" dirty="0" smtClean="0"/>
              <a:t>Is deze verstoord dan ben je psychisch uit balans</a:t>
            </a:r>
          </a:p>
          <a:p>
            <a:r>
              <a:rPr lang="nl-NL" dirty="0" smtClean="0"/>
              <a:t>Duurt dit te lang of te intens dan ontstaat er acuut of geleidelijk een crisis. Je bent dan psychisch ontregeld</a:t>
            </a:r>
          </a:p>
          <a:p>
            <a:r>
              <a:rPr lang="nl-NL" dirty="0" smtClean="0"/>
              <a:t>Je kunt draagkracht vergroten door gebruik te maken van interne en externe </a:t>
            </a:r>
            <a:r>
              <a:rPr lang="nl-NL" u="sng" dirty="0" smtClean="0"/>
              <a:t>hulpbronnen</a:t>
            </a:r>
            <a:r>
              <a:rPr lang="nl-NL" dirty="0" smtClean="0"/>
              <a:t>:</a:t>
            </a:r>
          </a:p>
          <a:p>
            <a:pPr>
              <a:buFontTx/>
              <a:buChar char="-"/>
            </a:pPr>
            <a:r>
              <a:rPr lang="nl-NL" dirty="0" smtClean="0"/>
              <a:t>Sociale steun</a:t>
            </a:r>
          </a:p>
          <a:p>
            <a:pPr>
              <a:buFontTx/>
              <a:buChar char="-"/>
            </a:pPr>
            <a:r>
              <a:rPr lang="nl-NL" dirty="0" smtClean="0"/>
              <a:t>Intelligentie</a:t>
            </a:r>
          </a:p>
          <a:p>
            <a:pPr>
              <a:buFontTx/>
              <a:buChar char="-"/>
            </a:pPr>
            <a:r>
              <a:rPr lang="nl-NL" dirty="0" smtClean="0"/>
              <a:t>Goede leefomstandigheden</a:t>
            </a:r>
          </a:p>
          <a:p>
            <a:r>
              <a:rPr lang="nl-NL" dirty="0" smtClean="0"/>
              <a:t>Interne en externe </a:t>
            </a:r>
            <a:r>
              <a:rPr lang="nl-NL" u="sng" dirty="0" smtClean="0"/>
              <a:t>factoren</a:t>
            </a:r>
            <a:r>
              <a:rPr lang="nl-NL" dirty="0" smtClean="0"/>
              <a:t> versterken de draaglast:</a:t>
            </a:r>
          </a:p>
          <a:p>
            <a:pPr>
              <a:buFontTx/>
              <a:buChar char="-"/>
            </a:pPr>
            <a:r>
              <a:rPr lang="nl-NL" dirty="0" smtClean="0"/>
              <a:t>Psychische kwetsbaarheid</a:t>
            </a:r>
          </a:p>
          <a:p>
            <a:pPr>
              <a:buFontTx/>
              <a:buChar char="-"/>
            </a:pPr>
            <a:r>
              <a:rPr lang="nl-NL" dirty="0" smtClean="0"/>
              <a:t>Middelengebruik</a:t>
            </a:r>
          </a:p>
          <a:p>
            <a:pPr>
              <a:buFontTx/>
              <a:buChar char="-"/>
            </a:pPr>
            <a:r>
              <a:rPr lang="nl-NL" dirty="0" smtClean="0"/>
              <a:t>Slechte leefomstandigheden</a:t>
            </a:r>
          </a:p>
          <a:p>
            <a:pPr>
              <a:buFontTx/>
              <a:buChar char="-"/>
            </a:pPr>
            <a:r>
              <a:rPr lang="nl-NL" dirty="0" smtClean="0"/>
              <a:t>Vermoeidheid</a:t>
            </a:r>
          </a:p>
          <a:p>
            <a:pPr>
              <a:buFontTx/>
              <a:buChar char="-"/>
            </a:pPr>
            <a:r>
              <a:rPr lang="nl-NL" dirty="0" smtClean="0"/>
              <a:t>Verstoorde relaties</a:t>
            </a:r>
          </a:p>
          <a:p>
            <a:r>
              <a:rPr lang="nl-NL" dirty="0" smtClean="0"/>
              <a:t>Veel draagkracht -&gt; grotere wendbaarheid bij negatieve gebeurtenissen</a:t>
            </a:r>
          </a:p>
          <a:p>
            <a:pPr>
              <a:buFontTx/>
              <a:buChar char="-"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25121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Verstorende factor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9968895" cy="3880773"/>
          </a:xfrm>
        </p:spPr>
        <p:txBody>
          <a:bodyPr/>
          <a:lstStyle/>
          <a:p>
            <a:r>
              <a:rPr lang="nl-NL" dirty="0" smtClean="0"/>
              <a:t>Leidt een ingrijpende gebeurtenis (pos of neg) altijd tot verstoring in je balans?</a:t>
            </a:r>
          </a:p>
          <a:p>
            <a:r>
              <a:rPr lang="nl-NL" dirty="0" smtClean="0"/>
              <a:t>Nee, dat hangt af van de  betekenis die gebeurtenis heeft voor die persoon</a:t>
            </a:r>
          </a:p>
          <a:p>
            <a:r>
              <a:rPr lang="nl-NL" dirty="0" smtClean="0"/>
              <a:t>Zwangerschap kan goed nieuws zijn, maar ook ongelegen of als negatief worden opgevat</a:t>
            </a:r>
          </a:p>
          <a:p>
            <a:r>
              <a:rPr lang="nl-NL" dirty="0" smtClean="0"/>
              <a:t>Ene cliënt kan niet tegen veranderingen in </a:t>
            </a:r>
            <a:r>
              <a:rPr lang="nl-NL" dirty="0" err="1" smtClean="0"/>
              <a:t>dagstructuur</a:t>
            </a:r>
            <a:r>
              <a:rPr lang="nl-NL" dirty="0" smtClean="0"/>
              <a:t>, de ander wel</a:t>
            </a:r>
          </a:p>
          <a:p>
            <a:r>
              <a:rPr lang="nl-NL" dirty="0" smtClean="0"/>
              <a:t>Stressvolle gebeurtenis wordt door iedereen anders ervaren</a:t>
            </a: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377" y="3393266"/>
            <a:ext cx="5414090" cy="309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9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Risicotaxatie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r>
              <a:rPr lang="nl-NL" dirty="0" smtClean="0"/>
              <a:t>Wat is taxatie?</a:t>
            </a:r>
          </a:p>
          <a:p>
            <a:r>
              <a:rPr lang="nl-NL" dirty="0" smtClean="0"/>
              <a:t>Je maakt een inschatting van de risico’s</a:t>
            </a:r>
          </a:p>
          <a:p>
            <a:r>
              <a:rPr lang="nl-NL" dirty="0" smtClean="0"/>
              <a:t>Is er dreigend gevaar of escalatie in vorm van geweld</a:t>
            </a:r>
          </a:p>
          <a:p>
            <a:r>
              <a:rPr lang="nl-NL" dirty="0" smtClean="0"/>
              <a:t>Niet altijd is dat goed in te schatten</a:t>
            </a:r>
          </a:p>
          <a:p>
            <a:r>
              <a:rPr lang="nl-NL" dirty="0" smtClean="0"/>
              <a:t>Contact is niet goed mogelijk bij middelgebruik of psychische problemen</a:t>
            </a:r>
          </a:p>
          <a:p>
            <a:r>
              <a:rPr lang="nl-NL" dirty="0" smtClean="0"/>
              <a:t>Schakel altijd hulp in als je inschatting is dat het mis kan gaan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903" y="4408329"/>
            <a:ext cx="2795451" cy="174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0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Suïciderisico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363755"/>
            <a:ext cx="9681512" cy="5494245"/>
          </a:xfrm>
        </p:spPr>
        <p:txBody>
          <a:bodyPr>
            <a:normAutofit/>
          </a:bodyPr>
          <a:lstStyle/>
          <a:p>
            <a:r>
              <a:rPr lang="nl-NL" dirty="0" smtClean="0"/>
              <a:t>Risicofactoren suïcide:</a:t>
            </a:r>
          </a:p>
          <a:p>
            <a:pPr>
              <a:buFontTx/>
              <a:buChar char="-"/>
            </a:pPr>
            <a:r>
              <a:rPr lang="nl-NL" dirty="0" err="1" smtClean="0"/>
              <a:t>Socio</a:t>
            </a:r>
            <a:r>
              <a:rPr lang="nl-NL" dirty="0" smtClean="0"/>
              <a:t>-demografische factoren 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 (oudere leeftijd, man, werkloos, alleenwonend, homo- en/of biseksualiteit)</a:t>
            </a:r>
          </a:p>
          <a:p>
            <a:pPr>
              <a:buFontTx/>
              <a:buChar char="-"/>
            </a:pPr>
            <a:r>
              <a:rPr lang="nl-NL" dirty="0" smtClean="0"/>
              <a:t>Psychische problemen</a:t>
            </a:r>
          </a:p>
          <a:p>
            <a:pPr marL="0" indent="0">
              <a:buNone/>
            </a:pPr>
            <a:r>
              <a:rPr lang="nl-NL" dirty="0" smtClean="0"/>
              <a:t>     (Depressie, psychose, persoonlijkheidsstoornis, alcohol-, drugs- en medicatiemisbruik)</a:t>
            </a:r>
          </a:p>
          <a:p>
            <a:pPr>
              <a:buFontTx/>
              <a:buChar char="-"/>
            </a:pPr>
            <a:r>
              <a:rPr lang="nl-NL" dirty="0" smtClean="0"/>
              <a:t>Levensgebeurtenissen 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 (Ziekte, verlies van werk/partner, relatie- of financiële problemen, verhuizing)</a:t>
            </a:r>
          </a:p>
          <a:p>
            <a:pPr>
              <a:buFontTx/>
              <a:buChar char="-"/>
            </a:pPr>
            <a:r>
              <a:rPr lang="nl-NL" dirty="0" smtClean="0"/>
              <a:t>Overige factoren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 (Suïcidaal gedrag, actuele suïcidale gedachten, wensen, plannen of pogingen, sociale</a:t>
            </a:r>
          </a:p>
          <a:p>
            <a:pPr marL="0" indent="0">
              <a:buNone/>
            </a:pPr>
            <a:r>
              <a:rPr lang="nl-NL" dirty="0" smtClean="0"/>
              <a:t>      isolatie, voorbeelden van zelfmoord in omgeving/invloedsfeer) 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*	</a:t>
            </a:r>
            <a:r>
              <a:rPr lang="nl-NL" u="sng" dirty="0" smtClean="0"/>
              <a:t>Wees waakzaam </a:t>
            </a:r>
            <a:r>
              <a:rPr lang="nl-NL" dirty="0" smtClean="0"/>
              <a:t>bij signalen als: stress, agitatie, hopeloosheid en negatieve uitspraken    	over zichzelf. Ook zonder risicofactoren kan iemand namelijk zelfmoord plegen.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3018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Gradaties suïcidaliteit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402943"/>
            <a:ext cx="8596668" cy="3880773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nl-NL" dirty="0" smtClean="0"/>
              <a:t>Suïcidale </a:t>
            </a:r>
            <a:r>
              <a:rPr lang="nl-NL" dirty="0" err="1" smtClean="0"/>
              <a:t>ideaties</a:t>
            </a:r>
            <a:r>
              <a:rPr lang="nl-NL" dirty="0" smtClean="0"/>
              <a:t> (zelfdodingsgedachten)</a:t>
            </a:r>
          </a:p>
          <a:p>
            <a:pPr>
              <a:buFont typeface="+mj-lt"/>
              <a:buAutoNum type="arabicPeriod"/>
            </a:pPr>
            <a:r>
              <a:rPr lang="nl-NL" dirty="0" smtClean="0"/>
              <a:t>Suïcidale intentie (voornemen tot zelfmoord)</a:t>
            </a:r>
          </a:p>
          <a:p>
            <a:pPr>
              <a:buFont typeface="+mj-lt"/>
              <a:buAutoNum type="arabicPeriod"/>
            </a:pPr>
            <a:r>
              <a:rPr lang="nl-NL" dirty="0" smtClean="0"/>
              <a:t>Suïcidaal plan (besluit tot plegen van zelfmoord)</a:t>
            </a:r>
          </a:p>
          <a:p>
            <a:r>
              <a:rPr lang="nl-NL" dirty="0" smtClean="0"/>
              <a:t>Een suïcidaal plan kan vaag of concreet (gedetailleerd) zijn</a:t>
            </a:r>
          </a:p>
          <a:p>
            <a:r>
              <a:rPr lang="nl-NL" dirty="0" smtClean="0"/>
              <a:t>Soms zijn er dan zelfs al voorbereidingen getroffen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7875" y="0"/>
            <a:ext cx="3074126" cy="307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4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Gesprek over suïcide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3" y="1363755"/>
            <a:ext cx="9942769" cy="5494245"/>
          </a:xfrm>
        </p:spPr>
        <p:txBody>
          <a:bodyPr>
            <a:normAutofit fontScale="92500"/>
          </a:bodyPr>
          <a:lstStyle/>
          <a:p>
            <a:r>
              <a:rPr lang="nl-NL" dirty="0" smtClean="0"/>
              <a:t>Bij vermoedelijke suïcidaliteit van cliënt maak je het bespreekbaar</a:t>
            </a:r>
          </a:p>
          <a:p>
            <a:pPr>
              <a:buAutoNum type="arabicPeriod"/>
            </a:pPr>
            <a:r>
              <a:rPr lang="nl-NL" dirty="0" smtClean="0"/>
              <a:t>Stel op gemak</a:t>
            </a:r>
          </a:p>
          <a:p>
            <a:pPr>
              <a:buAutoNum type="arabicPeriod"/>
            </a:pPr>
            <a:r>
              <a:rPr lang="nl-NL" dirty="0" smtClean="0"/>
              <a:t>Stel algemene vragen:</a:t>
            </a:r>
          </a:p>
          <a:p>
            <a:pPr>
              <a:buFontTx/>
              <a:buChar char="-"/>
            </a:pPr>
            <a:r>
              <a:rPr lang="nl-NL" dirty="0" smtClean="0"/>
              <a:t>Wat is er precies aan de hand?</a:t>
            </a:r>
          </a:p>
          <a:p>
            <a:pPr>
              <a:buFontTx/>
              <a:buChar char="-"/>
            </a:pPr>
            <a:r>
              <a:rPr lang="nl-NL" dirty="0" smtClean="0"/>
              <a:t>Waar zit de cliënt mee?</a:t>
            </a:r>
          </a:p>
          <a:p>
            <a:pPr>
              <a:buFont typeface="+mj-lt"/>
              <a:buAutoNum type="arabicPeriod" startAt="3"/>
            </a:pPr>
            <a:r>
              <a:rPr lang="nl-NL" dirty="0" smtClean="0"/>
              <a:t>Vraag verder door over:</a:t>
            </a:r>
          </a:p>
          <a:p>
            <a:pPr>
              <a:buFontTx/>
              <a:buChar char="-"/>
            </a:pPr>
            <a:r>
              <a:rPr lang="nl-NL" dirty="0" smtClean="0"/>
              <a:t>Suïcidale </a:t>
            </a:r>
            <a:r>
              <a:rPr lang="nl-NL" dirty="0" err="1" smtClean="0"/>
              <a:t>ideaties</a:t>
            </a:r>
            <a:r>
              <a:rPr lang="nl-NL" dirty="0" smtClean="0"/>
              <a:t> (wanneer begon het, wat denk je op die momenten, hoe ga je ermee om??)</a:t>
            </a:r>
          </a:p>
          <a:p>
            <a:pPr>
              <a:buFontTx/>
              <a:buChar char="-"/>
            </a:pPr>
            <a:r>
              <a:rPr lang="nl-NL" dirty="0" smtClean="0"/>
              <a:t>Eventuele eerdere pogingen (inschatting risico, wanneer, waar, hoe, teleurgesteld?)</a:t>
            </a:r>
          </a:p>
          <a:p>
            <a:pPr>
              <a:buFontTx/>
              <a:buChar char="-"/>
            </a:pPr>
            <a:r>
              <a:rPr lang="nl-NL" dirty="0" smtClean="0"/>
              <a:t>Actuele plannen (daadwerkelijke plannen, hoe, inschatting reacties omgeving?)                         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Geef géén oordeel maar verzamel info (vertrouwensband)!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Hoe concreter het plan, hoe groter het risico</a:t>
            </a:r>
          </a:p>
          <a:p>
            <a:pPr>
              <a:buFontTx/>
              <a:buChar char="-"/>
            </a:pPr>
            <a:r>
              <a:rPr lang="nl-NL" dirty="0" smtClean="0"/>
              <a:t>Voorbereidingen (wat heeft cliënt al gedaan aan voorbereiding)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Zijn er al middelen/voorwerpen in huis dan is zelfmoordkans hoog!!! Client niet alleen laten.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smtClean="0"/>
              <a:t>Je gaat van algemeen naar specifiek (algemeen-&gt;de cliënt zelf, verleden -&gt; heden)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8781" y="87086"/>
            <a:ext cx="2342590" cy="86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0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Zelfmoord als signaal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9799077" cy="3880773"/>
          </a:xfrm>
        </p:spPr>
        <p:txBody>
          <a:bodyPr/>
          <a:lstStyle/>
          <a:p>
            <a:r>
              <a:rPr lang="nl-NL" dirty="0" smtClean="0"/>
              <a:t>Doodswens is niet altijd reëel</a:t>
            </a:r>
          </a:p>
          <a:p>
            <a:r>
              <a:rPr lang="nl-NL" dirty="0" smtClean="0"/>
              <a:t>Zelfmoord overwegen is altijd ernstig!!</a:t>
            </a:r>
          </a:p>
          <a:p>
            <a:r>
              <a:rPr lang="nl-NL" dirty="0" smtClean="0"/>
              <a:t>Actuele levensstand geeft cliënt zoveel eenzaamheid/pijn dat dood zelfs prettiger lijkt</a:t>
            </a:r>
          </a:p>
          <a:p>
            <a:r>
              <a:rPr lang="nl-NL" dirty="0" smtClean="0"/>
              <a:t>De dood als laatste oplossing voor omgang met gevoelens als schaamte en schuld</a:t>
            </a:r>
          </a:p>
          <a:p>
            <a:r>
              <a:rPr lang="nl-NL" dirty="0" smtClean="0"/>
              <a:t>Gesprek aangaan is de sleutel, schaamte en schuld zijn </a:t>
            </a:r>
            <a:r>
              <a:rPr lang="nl-NL" u="sng" dirty="0" smtClean="0"/>
              <a:t>veranderbare factoren</a:t>
            </a:r>
          </a:p>
          <a:p>
            <a:r>
              <a:rPr lang="nl-NL" dirty="0" smtClean="0"/>
              <a:t>Zoek in gesprek altijd naar (andere) mogelijkheden om schuld en schaamte om te buigen</a:t>
            </a:r>
          </a:p>
          <a:p>
            <a:r>
              <a:rPr lang="nl-NL" dirty="0" smtClean="0"/>
              <a:t>Oplossingsgericht reageren (cliënt zie je als waardevol en competent persoon)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6960" y="4225489"/>
            <a:ext cx="2042703" cy="238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5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140</TotalTime>
  <Words>721</Words>
  <Application>Microsoft Office PowerPoint</Application>
  <PresentationFormat>Breedbeeld</PresentationFormat>
  <Paragraphs>102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Trebuchet MS</vt:lpstr>
      <vt:lpstr>Wingdings</vt:lpstr>
      <vt:lpstr>Wingdings 3</vt:lpstr>
      <vt:lpstr>Facet</vt:lpstr>
      <vt:lpstr>Onvoorziene situaties</vt:lpstr>
      <vt:lpstr>Crisisinterventie</vt:lpstr>
      <vt:lpstr>Draagkracht &amp; draaglast</vt:lpstr>
      <vt:lpstr>Verstorende factor</vt:lpstr>
      <vt:lpstr>Risicotaxatie</vt:lpstr>
      <vt:lpstr>Suïciderisico</vt:lpstr>
      <vt:lpstr>Gradaties suïcidaliteit</vt:lpstr>
      <vt:lpstr>Gesprek over suïcide</vt:lpstr>
      <vt:lpstr>Zelfmoord als signaal</vt:lpstr>
      <vt:lpstr>Naasten (omgeving) erbij betrekken</vt:lpstr>
      <vt:lpstr>Angerenstein</vt:lpstr>
    </vt:vector>
  </TitlesOfParts>
  <Company>Noorderpoort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Onvoorziene situaties</dc:title>
  <dc:creator>Simon Poelman</dc:creator>
  <cp:lastModifiedBy>Simon Poelman</cp:lastModifiedBy>
  <cp:revision>15</cp:revision>
  <dcterms:created xsi:type="dcterms:W3CDTF">2019-06-03T14:39:25Z</dcterms:created>
  <dcterms:modified xsi:type="dcterms:W3CDTF">2019-06-04T07:14:38Z</dcterms:modified>
</cp:coreProperties>
</file>